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2" r:id="rId6"/>
    <p:sldId id="283" r:id="rId7"/>
    <p:sldId id="284" r:id="rId8"/>
    <p:sldId id="285" r:id="rId9"/>
    <p:sldId id="286" r:id="rId10"/>
    <p:sldId id="28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20" autoAdjust="0"/>
    <p:restoredTop sz="94619" autoAdjust="0"/>
  </p:normalViewPr>
  <p:slideViewPr>
    <p:cSldViewPr snapToGrid="0">
      <p:cViewPr varScale="1">
        <p:scale>
          <a:sx n="114" d="100"/>
          <a:sy n="114" d="100"/>
        </p:scale>
        <p:origin x="24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jp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2/19/2021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2/19/2021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2/19/2021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2/19/2021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2/19/2021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2/19/2021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2/19/2021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2/19/2021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2/19/2021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2/19/2021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2/19/2021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2/19/2021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2/19/2021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2/19/2021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2/19/2021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2/19/2021</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98351" y="2218748"/>
            <a:ext cx="3485073" cy="2420504"/>
          </a:xfrm>
        </p:spPr>
        <p:txBody>
          <a:bodyPr>
            <a:normAutofit fontScale="90000"/>
          </a:bodyPr>
          <a:lstStyle/>
          <a:p>
            <a:pPr algn="l"/>
            <a:r>
              <a:rPr lang="en-US" sz="4000" b="1" dirty="0"/>
              <a:t>Opening a Japanese Restaurant in New York, USA</a:t>
            </a:r>
          </a:p>
        </p:txBody>
      </p:sp>
    </p:spTree>
    <p:extLst>
      <p:ext uri="{BB962C8B-B14F-4D97-AF65-F5344CB8AC3E}">
        <p14:creationId xmlns:p14="http://schemas.microsoft.com/office/powerpoint/2010/main" val="1583120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B079D-653B-4565-A63F-33B5BF9948B7}"/>
              </a:ext>
            </a:extLst>
          </p:cNvPr>
          <p:cNvSpPr>
            <a:spLocks noGrp="1"/>
          </p:cNvSpPr>
          <p:nvPr>
            <p:ph type="title"/>
          </p:nvPr>
        </p:nvSpPr>
        <p:spPr/>
        <p:txBody>
          <a:bodyPr/>
          <a:lstStyle/>
          <a:p>
            <a:r>
              <a:rPr lang="en-US" b="1" dirty="0"/>
              <a:t>Business Problem</a:t>
            </a:r>
            <a:endParaRPr lang="en-AU" b="1" dirty="0"/>
          </a:p>
        </p:txBody>
      </p:sp>
      <p:sp>
        <p:nvSpPr>
          <p:cNvPr id="3" name="Content Placeholder 2">
            <a:extLst>
              <a:ext uri="{FF2B5EF4-FFF2-40B4-BE49-F238E27FC236}">
                <a16:creationId xmlns:a16="http://schemas.microsoft.com/office/drawing/2014/main" id="{6543C3AB-BBE0-405A-8A95-223195D60CB9}"/>
              </a:ext>
            </a:extLst>
          </p:cNvPr>
          <p:cNvSpPr>
            <a:spLocks noGrp="1"/>
          </p:cNvSpPr>
          <p:nvPr>
            <p:ph idx="1"/>
          </p:nvPr>
        </p:nvSpPr>
        <p:spPr/>
        <p:txBody>
          <a:bodyPr/>
          <a:lstStyle/>
          <a:p>
            <a:r>
              <a:rPr lang="en-US" b="0" i="0" dirty="0">
                <a:solidFill>
                  <a:schemeClr val="tx1"/>
                </a:solidFill>
                <a:effectLst/>
                <a:latin typeface="ibm-plex-sans"/>
              </a:rPr>
              <a:t>The aim of this project is to analyse and choose the best locations in New York City to open a new Japanese restaurant. </a:t>
            </a:r>
          </a:p>
          <a:p>
            <a:r>
              <a:rPr lang="en-US" b="0" i="0" dirty="0">
                <a:solidFill>
                  <a:schemeClr val="tx1"/>
                </a:solidFill>
                <a:effectLst/>
                <a:latin typeface="ibm-plex-sans"/>
              </a:rPr>
              <a:t>Using the methodology of data science and various tools, this project aims to provide a solution to the problem: 'Where in New York City should the investor open a Japanese restaurant?’. </a:t>
            </a:r>
          </a:p>
          <a:p>
            <a:r>
              <a:rPr lang="en-US" b="0" i="0" dirty="0">
                <a:solidFill>
                  <a:schemeClr val="tx1"/>
                </a:solidFill>
                <a:effectLst/>
                <a:latin typeface="ibm-plex-sans"/>
              </a:rPr>
              <a:t>The best locations are defined as the places within New York City that will ensure a highly successful Japanese restaurant, in terms of consistent profit.</a:t>
            </a:r>
            <a:endParaRPr lang="en-AU" dirty="0">
              <a:solidFill>
                <a:schemeClr val="tx1"/>
              </a:solidFill>
            </a:endParaRPr>
          </a:p>
        </p:txBody>
      </p:sp>
    </p:spTree>
    <p:extLst>
      <p:ext uri="{BB962C8B-B14F-4D97-AF65-F5344CB8AC3E}">
        <p14:creationId xmlns:p14="http://schemas.microsoft.com/office/powerpoint/2010/main" val="482858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07D83-F9F0-44A2-905E-4591DD549BC5}"/>
              </a:ext>
            </a:extLst>
          </p:cNvPr>
          <p:cNvSpPr>
            <a:spLocks noGrp="1"/>
          </p:cNvSpPr>
          <p:nvPr>
            <p:ph type="title"/>
          </p:nvPr>
        </p:nvSpPr>
        <p:spPr/>
        <p:txBody>
          <a:bodyPr/>
          <a:lstStyle/>
          <a:p>
            <a:r>
              <a:rPr lang="en-US" b="1" dirty="0"/>
              <a:t>Data</a:t>
            </a:r>
            <a:endParaRPr lang="en-AU" b="1" dirty="0"/>
          </a:p>
        </p:txBody>
      </p:sp>
      <p:sp>
        <p:nvSpPr>
          <p:cNvPr id="3" name="Content Placeholder 2">
            <a:extLst>
              <a:ext uri="{FF2B5EF4-FFF2-40B4-BE49-F238E27FC236}">
                <a16:creationId xmlns:a16="http://schemas.microsoft.com/office/drawing/2014/main" id="{14492B05-C163-4F89-92BD-BFB5BDBBDE59}"/>
              </a:ext>
            </a:extLst>
          </p:cNvPr>
          <p:cNvSpPr>
            <a:spLocks noGrp="1"/>
          </p:cNvSpPr>
          <p:nvPr>
            <p:ph idx="1"/>
          </p:nvPr>
        </p:nvSpPr>
        <p:spPr>
          <a:xfrm>
            <a:off x="913795" y="1795244"/>
            <a:ext cx="10353762" cy="4731391"/>
          </a:xfrm>
        </p:spPr>
        <p:txBody>
          <a:bodyPr>
            <a:normAutofit lnSpcReduction="10000"/>
          </a:bodyPr>
          <a:lstStyle/>
          <a:p>
            <a:pPr marL="36900" indent="0">
              <a:buNone/>
            </a:pPr>
            <a:r>
              <a:rPr lang="en-US" dirty="0"/>
              <a:t>Data Required:</a:t>
            </a:r>
          </a:p>
          <a:p>
            <a:r>
              <a:rPr lang="en-US" b="0" i="0" dirty="0">
                <a:solidFill>
                  <a:schemeClr val="tx1"/>
                </a:solidFill>
                <a:effectLst/>
                <a:latin typeface="ibm-plex-sans"/>
              </a:rPr>
              <a:t>New York City data containing the neighborhoods and boroughs.</a:t>
            </a:r>
          </a:p>
          <a:p>
            <a:r>
              <a:rPr lang="en-US" b="0" i="0" dirty="0">
                <a:solidFill>
                  <a:schemeClr val="tx1"/>
                </a:solidFill>
                <a:effectLst/>
                <a:latin typeface="ibm-plex-sans"/>
              </a:rPr>
              <a:t>Latitude and longitude coordinates of those neighborhoods. This is needed to get the venue data and plot the map.</a:t>
            </a:r>
          </a:p>
          <a:p>
            <a:r>
              <a:rPr lang="en-US" b="0" i="0" dirty="0">
                <a:solidFill>
                  <a:schemeClr val="tx1"/>
                </a:solidFill>
                <a:effectLst/>
                <a:latin typeface="ibm-plex-sans"/>
              </a:rPr>
              <a:t>Venue data, specifically data related to restaurants. This data will be used to perform additional analysis of the neighborhoods.</a:t>
            </a:r>
          </a:p>
          <a:p>
            <a:pPr marL="36900" indent="0">
              <a:buNone/>
            </a:pPr>
            <a:r>
              <a:rPr lang="en-US" dirty="0"/>
              <a:t>Data Sources:</a:t>
            </a:r>
          </a:p>
          <a:p>
            <a:r>
              <a:rPr lang="en-US" b="0" i="0" dirty="0">
                <a:solidFill>
                  <a:schemeClr val="tx1"/>
                </a:solidFill>
                <a:effectLst/>
                <a:latin typeface="ibm-plex-sans"/>
              </a:rPr>
              <a:t>Open-source</a:t>
            </a:r>
            <a:r>
              <a:rPr lang="en-US" dirty="0">
                <a:solidFill>
                  <a:schemeClr val="tx1"/>
                </a:solidFill>
                <a:effectLst/>
                <a:latin typeface="ibm-plex-sans"/>
              </a:rPr>
              <a:t> dataset of New York: </a:t>
            </a:r>
            <a:r>
              <a:rPr lang="en-AU" b="0" i="0" u="sng" dirty="0">
                <a:solidFill>
                  <a:schemeClr val="tx1"/>
                </a:solidFill>
                <a:effectLst/>
                <a:latin typeface="ibm-plex-sans"/>
                <a:hlinkClick r:id="rId2">
                  <a:extLst>
                    <a:ext uri="{A12FA001-AC4F-418D-AE19-62706E023703}">
                      <ahyp:hlinkClr xmlns:ahyp="http://schemas.microsoft.com/office/drawing/2018/hyperlinkcolor" val="tx"/>
                    </a:ext>
                  </a:extLst>
                </a:hlinkClick>
              </a:rPr>
              <a:t>https://cocl.us/new_york_dataset</a:t>
            </a:r>
            <a:endParaRPr lang="en-AU" b="0" i="0" u="sng" dirty="0">
              <a:solidFill>
                <a:schemeClr val="tx1"/>
              </a:solidFill>
              <a:effectLst/>
              <a:latin typeface="ibm-plex-sans"/>
            </a:endParaRPr>
          </a:p>
          <a:p>
            <a:r>
              <a:rPr lang="en-US" b="0" i="0" dirty="0">
                <a:solidFill>
                  <a:schemeClr val="tx1"/>
                </a:solidFill>
                <a:effectLst/>
                <a:latin typeface="ibm-plex-sans"/>
              </a:rPr>
              <a:t>Geocoder package for latitude and longitude coordinates</a:t>
            </a:r>
          </a:p>
          <a:p>
            <a:r>
              <a:rPr lang="en-US" dirty="0">
                <a:solidFill>
                  <a:schemeClr val="tx1"/>
                </a:solidFill>
                <a:effectLst/>
                <a:latin typeface="ibm-plex-sans"/>
              </a:rPr>
              <a:t>Foursquare API for venue data</a:t>
            </a:r>
            <a:endParaRPr lang="en-US" b="0" i="0" dirty="0">
              <a:solidFill>
                <a:schemeClr val="tx1"/>
              </a:solidFill>
              <a:effectLst/>
              <a:latin typeface="ibm-plex-sans"/>
            </a:endParaRPr>
          </a:p>
          <a:p>
            <a:endParaRPr lang="en-AU" dirty="0"/>
          </a:p>
        </p:txBody>
      </p:sp>
    </p:spTree>
    <p:extLst>
      <p:ext uri="{BB962C8B-B14F-4D97-AF65-F5344CB8AC3E}">
        <p14:creationId xmlns:p14="http://schemas.microsoft.com/office/powerpoint/2010/main" val="1124011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D3AD5-DB31-4240-A8DA-274202963824}"/>
              </a:ext>
            </a:extLst>
          </p:cNvPr>
          <p:cNvSpPr>
            <a:spLocks noGrp="1"/>
          </p:cNvSpPr>
          <p:nvPr>
            <p:ph type="title"/>
          </p:nvPr>
        </p:nvSpPr>
        <p:spPr/>
        <p:txBody>
          <a:bodyPr/>
          <a:lstStyle/>
          <a:p>
            <a:r>
              <a:rPr lang="en-US" b="1" dirty="0"/>
              <a:t>Methodology</a:t>
            </a:r>
            <a:endParaRPr lang="en-AU" b="1" dirty="0"/>
          </a:p>
        </p:txBody>
      </p:sp>
      <p:sp>
        <p:nvSpPr>
          <p:cNvPr id="3" name="Content Placeholder 2">
            <a:extLst>
              <a:ext uri="{FF2B5EF4-FFF2-40B4-BE49-F238E27FC236}">
                <a16:creationId xmlns:a16="http://schemas.microsoft.com/office/drawing/2014/main" id="{2543A82F-1398-40BF-AE82-AB7B780470E0}"/>
              </a:ext>
            </a:extLst>
          </p:cNvPr>
          <p:cNvSpPr>
            <a:spLocks noGrp="1"/>
          </p:cNvSpPr>
          <p:nvPr>
            <p:ph idx="1"/>
          </p:nvPr>
        </p:nvSpPr>
        <p:spPr/>
        <p:txBody>
          <a:bodyPr/>
          <a:lstStyle/>
          <a:p>
            <a:r>
              <a:rPr lang="en-US" b="0" i="0" dirty="0">
                <a:solidFill>
                  <a:schemeClr val="tx1"/>
                </a:solidFill>
                <a:effectLst/>
                <a:latin typeface="ibm-plex-sans"/>
              </a:rPr>
              <a:t>Data will be taken from </a:t>
            </a:r>
            <a:r>
              <a:rPr lang="en-US" b="0" i="0" u="sng" dirty="0">
                <a:solidFill>
                  <a:schemeClr val="tx1"/>
                </a:solidFill>
                <a:effectLst/>
                <a:latin typeface="ibm-plex-sans"/>
                <a:hlinkClick r:id="rId2">
                  <a:extLst>
                    <a:ext uri="{A12FA001-AC4F-418D-AE19-62706E023703}">
                      <ahyp:hlinkClr xmlns:ahyp="http://schemas.microsoft.com/office/drawing/2018/hyperlinkcolor" val="tx"/>
                    </a:ext>
                  </a:extLst>
                </a:hlinkClick>
              </a:rPr>
              <a:t>https://cocl.us/new_york_dataset</a:t>
            </a:r>
            <a:r>
              <a:rPr lang="en-US" b="0" i="0" dirty="0">
                <a:solidFill>
                  <a:schemeClr val="tx1"/>
                </a:solidFill>
                <a:effectLst/>
                <a:latin typeface="ibm-plex-sans"/>
              </a:rPr>
              <a:t> and cleaned and processed into a dataframe.</a:t>
            </a:r>
          </a:p>
          <a:p>
            <a:r>
              <a:rPr lang="en-US" b="0" i="0" dirty="0">
                <a:solidFill>
                  <a:schemeClr val="tx1"/>
                </a:solidFill>
                <a:effectLst/>
                <a:latin typeface="ibm-plex-sans"/>
              </a:rPr>
              <a:t>Foursquare will be used to locate all venues and then filtered by Japanese restaurants. Data such as ratings, tips and likes by users will be added to the dataframe.</a:t>
            </a:r>
          </a:p>
          <a:p>
            <a:r>
              <a:rPr lang="en-US" b="0" i="0" dirty="0">
                <a:solidFill>
                  <a:schemeClr val="tx1"/>
                </a:solidFill>
                <a:effectLst/>
                <a:latin typeface="ibm-plex-sans"/>
              </a:rPr>
              <a:t>Data will be filtered by rankings.</a:t>
            </a:r>
          </a:p>
          <a:p>
            <a:r>
              <a:rPr lang="en-US" b="0" i="0" dirty="0">
                <a:solidFill>
                  <a:schemeClr val="tx1"/>
                </a:solidFill>
                <a:effectLst/>
                <a:latin typeface="ibm-plex-sans"/>
              </a:rPr>
              <a:t>Lastly, data will be graphed visually using matplotlib.</a:t>
            </a:r>
          </a:p>
        </p:txBody>
      </p:sp>
    </p:spTree>
    <p:extLst>
      <p:ext uri="{BB962C8B-B14F-4D97-AF65-F5344CB8AC3E}">
        <p14:creationId xmlns:p14="http://schemas.microsoft.com/office/powerpoint/2010/main" val="2677741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descr="Map&#10;&#10;Description automatically generated">
            <a:extLst>
              <a:ext uri="{FF2B5EF4-FFF2-40B4-BE49-F238E27FC236}">
                <a16:creationId xmlns:a16="http://schemas.microsoft.com/office/drawing/2014/main" id="{8EF956DB-3181-49BD-9DBD-ADDCBB03D6AA}"/>
              </a:ext>
            </a:extLst>
          </p:cNvPr>
          <p:cNvPicPr>
            <a:picLocks noChangeAspect="1"/>
          </p:cNvPicPr>
          <p:nvPr/>
        </p:nvPicPr>
        <p:blipFill rotWithShape="1">
          <a:blip r:embed="rId3"/>
          <a:srcRect b="7408"/>
          <a:stretch/>
        </p:blipFill>
        <p:spPr>
          <a:xfrm>
            <a:off x="1" y="10"/>
            <a:ext cx="12192000" cy="6857990"/>
          </a:xfrm>
          <a:prstGeom prst="rect">
            <a:avLst/>
          </a:prstGeom>
        </p:spPr>
      </p:pic>
      <p:sp useBgFill="1">
        <p:nvSpPr>
          <p:cNvPr id="10"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82568AD7-1F10-433D-9AAE-289A2DDFCB4D}"/>
              </a:ext>
            </a:extLst>
          </p:cNvPr>
          <p:cNvSpPr>
            <a:spLocks noGrp="1"/>
          </p:cNvSpPr>
          <p:nvPr>
            <p:ph type="title"/>
          </p:nvPr>
        </p:nvSpPr>
        <p:spPr>
          <a:xfrm>
            <a:off x="913795" y="589924"/>
            <a:ext cx="3596420" cy="979016"/>
          </a:xfrm>
        </p:spPr>
        <p:txBody>
          <a:bodyPr anchor="b">
            <a:normAutofit/>
          </a:bodyPr>
          <a:lstStyle/>
          <a:p>
            <a:pPr algn="l"/>
            <a:r>
              <a:rPr lang="en-US" sz="2400" b="1" dirty="0"/>
              <a:t>Results</a:t>
            </a:r>
            <a:endParaRPr lang="en-AU" sz="2400" b="1" dirty="0"/>
          </a:p>
        </p:txBody>
      </p:sp>
      <p:sp>
        <p:nvSpPr>
          <p:cNvPr id="3" name="Content Placeholder 2">
            <a:extLst>
              <a:ext uri="{FF2B5EF4-FFF2-40B4-BE49-F238E27FC236}">
                <a16:creationId xmlns:a16="http://schemas.microsoft.com/office/drawing/2014/main" id="{52E48430-E71C-418F-A82F-A8A55990C666}"/>
              </a:ext>
            </a:extLst>
          </p:cNvPr>
          <p:cNvSpPr>
            <a:spLocks noGrp="1"/>
          </p:cNvSpPr>
          <p:nvPr>
            <p:ph idx="1"/>
          </p:nvPr>
        </p:nvSpPr>
        <p:spPr>
          <a:xfrm>
            <a:off x="913795" y="1738269"/>
            <a:ext cx="3531684" cy="4274344"/>
          </a:xfrm>
        </p:spPr>
        <p:txBody>
          <a:bodyPr anchor="t">
            <a:normAutofit lnSpcReduction="10000"/>
          </a:bodyPr>
          <a:lstStyle/>
          <a:p>
            <a:pPr>
              <a:lnSpc>
                <a:spcPct val="100000"/>
              </a:lnSpc>
            </a:pPr>
            <a:r>
              <a:rPr lang="en-US" sz="1800" b="0" i="0" dirty="0">
                <a:effectLst/>
                <a:latin typeface="ibm-plex-sans"/>
              </a:rPr>
              <a:t>Queens has the highest number of neighborhoods</a:t>
            </a:r>
          </a:p>
          <a:p>
            <a:pPr>
              <a:lnSpc>
                <a:spcPct val="100000"/>
              </a:lnSpc>
            </a:pPr>
            <a:r>
              <a:rPr lang="en-US" sz="1800" b="0" i="0" dirty="0">
                <a:effectLst/>
                <a:latin typeface="ibm-plex-sans"/>
              </a:rPr>
              <a:t>Although Manhattan had the least number of neighborhoods, it has the highest number of Japanese restaurants.</a:t>
            </a:r>
            <a:endParaRPr lang="en-US" sz="1800" dirty="0">
              <a:effectLst/>
              <a:latin typeface="ibm-plex-sans"/>
            </a:endParaRPr>
          </a:p>
          <a:p>
            <a:pPr>
              <a:lnSpc>
                <a:spcPct val="100000"/>
              </a:lnSpc>
            </a:pPr>
            <a:r>
              <a:rPr lang="en-US" sz="1800" b="0" i="0" dirty="0">
                <a:effectLst/>
                <a:latin typeface="ibm-plex-sans"/>
              </a:rPr>
              <a:t>Murray Hill, Midtown South and Flatrion in Manhattan all have the highest number of Japanese Restaurants with a total count of 4 each.</a:t>
            </a:r>
          </a:p>
          <a:p>
            <a:pPr>
              <a:lnSpc>
                <a:spcPct val="100000"/>
              </a:lnSpc>
            </a:pPr>
            <a:r>
              <a:rPr lang="en-US" sz="1800" b="0" i="0" dirty="0">
                <a:effectLst/>
                <a:latin typeface="ibm-plex-sans"/>
              </a:rPr>
              <a:t>Surprisingly, all four neighborhoods have the same average rating of 8.3.</a:t>
            </a:r>
            <a:endParaRPr lang="en-AU" sz="1800" dirty="0"/>
          </a:p>
        </p:txBody>
      </p:sp>
    </p:spTree>
    <p:extLst>
      <p:ext uri="{BB962C8B-B14F-4D97-AF65-F5344CB8AC3E}">
        <p14:creationId xmlns:p14="http://schemas.microsoft.com/office/powerpoint/2010/main" val="4165926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30E5E-6329-432D-B352-510C882619FA}"/>
              </a:ext>
            </a:extLst>
          </p:cNvPr>
          <p:cNvSpPr>
            <a:spLocks noGrp="1"/>
          </p:cNvSpPr>
          <p:nvPr>
            <p:ph type="title"/>
          </p:nvPr>
        </p:nvSpPr>
        <p:spPr/>
        <p:txBody>
          <a:bodyPr/>
          <a:lstStyle/>
          <a:p>
            <a:r>
              <a:rPr lang="en-US" b="1" dirty="0"/>
              <a:t>Discussion</a:t>
            </a:r>
            <a:endParaRPr lang="en-AU" b="1" dirty="0"/>
          </a:p>
        </p:txBody>
      </p:sp>
      <p:sp>
        <p:nvSpPr>
          <p:cNvPr id="3" name="Content Placeholder 2">
            <a:extLst>
              <a:ext uri="{FF2B5EF4-FFF2-40B4-BE49-F238E27FC236}">
                <a16:creationId xmlns:a16="http://schemas.microsoft.com/office/drawing/2014/main" id="{62E0BB3C-6FCC-4E15-B934-F434230F40DD}"/>
              </a:ext>
            </a:extLst>
          </p:cNvPr>
          <p:cNvSpPr>
            <a:spLocks noGrp="1"/>
          </p:cNvSpPr>
          <p:nvPr>
            <p:ph idx="1"/>
          </p:nvPr>
        </p:nvSpPr>
        <p:spPr/>
        <p:txBody>
          <a:bodyPr>
            <a:normAutofit/>
          </a:bodyPr>
          <a:lstStyle/>
          <a:p>
            <a:r>
              <a:rPr lang="en-US" i="0" dirty="0">
                <a:solidFill>
                  <a:schemeClr val="tx1"/>
                </a:solidFill>
                <a:effectLst/>
                <a:latin typeface="ibm-plex-sans"/>
              </a:rPr>
              <a:t>Based on the analysis results, all four of the boroughs are equally as good for Japanese cuisine in New York City.</a:t>
            </a:r>
          </a:p>
          <a:p>
            <a:r>
              <a:rPr lang="en-US" i="0" dirty="0">
                <a:solidFill>
                  <a:schemeClr val="tx1"/>
                </a:solidFill>
                <a:effectLst/>
                <a:latin typeface="ibm-plex-sans"/>
              </a:rPr>
              <a:t>Brooklyn does have multiple neighborhoods with an average rating exceeding 8.0 and has less Japanese restaurants than Manhattan, making competition easier. In addition, real estate prices in Brooklyn are cheaper than the other boroughs. </a:t>
            </a:r>
          </a:p>
          <a:p>
            <a:r>
              <a:rPr lang="en-US" i="0" dirty="0">
                <a:solidFill>
                  <a:schemeClr val="tx1"/>
                </a:solidFill>
                <a:effectLst/>
                <a:latin typeface="ibm-plex-sans"/>
              </a:rPr>
              <a:t>Therefore, I would recommend considering opening a Japanese restaurant in </a:t>
            </a:r>
            <a:r>
              <a:rPr lang="en-US" b="1" i="0" dirty="0">
                <a:solidFill>
                  <a:schemeClr val="tx1"/>
                </a:solidFill>
                <a:effectLst/>
                <a:latin typeface="ibm-plex-sans"/>
              </a:rPr>
              <a:t>Brooklyn</a:t>
            </a:r>
            <a:r>
              <a:rPr lang="en-US" i="0" dirty="0">
                <a:solidFill>
                  <a:schemeClr val="tx1"/>
                </a:solidFill>
                <a:effectLst/>
                <a:latin typeface="ibm-plex-sans"/>
              </a:rPr>
              <a:t> in either </a:t>
            </a:r>
            <a:r>
              <a:rPr lang="en-US" b="1" i="0" dirty="0">
                <a:solidFill>
                  <a:schemeClr val="tx1"/>
                </a:solidFill>
                <a:effectLst/>
                <a:latin typeface="ibm-plex-sans"/>
              </a:rPr>
              <a:t>Cobble Hill</a:t>
            </a:r>
            <a:r>
              <a:rPr lang="en-US" i="0" dirty="0">
                <a:solidFill>
                  <a:schemeClr val="tx1"/>
                </a:solidFill>
                <a:effectLst/>
                <a:latin typeface="ibm-plex-sans"/>
              </a:rPr>
              <a:t> or in </a:t>
            </a:r>
            <a:r>
              <a:rPr lang="en-US" b="1" i="0" dirty="0">
                <a:solidFill>
                  <a:schemeClr val="tx1"/>
                </a:solidFill>
                <a:effectLst/>
                <a:latin typeface="ibm-plex-sans"/>
              </a:rPr>
              <a:t>North side</a:t>
            </a:r>
            <a:r>
              <a:rPr lang="en-US" i="0" dirty="0">
                <a:solidFill>
                  <a:schemeClr val="tx1"/>
                </a:solidFill>
                <a:effectLst/>
                <a:latin typeface="ibm-plex-sans"/>
              </a:rPr>
              <a:t>, as these two neighborhoods have the highest rating for Japanese restaurants.</a:t>
            </a:r>
            <a:endParaRPr lang="en-US" dirty="0">
              <a:solidFill>
                <a:schemeClr val="tx1"/>
              </a:solidFill>
              <a:effectLst/>
              <a:latin typeface="ibm-plex-sans"/>
            </a:endParaRPr>
          </a:p>
          <a:p>
            <a:endParaRPr lang="en-AU" dirty="0"/>
          </a:p>
        </p:txBody>
      </p:sp>
    </p:spTree>
    <p:extLst>
      <p:ext uri="{BB962C8B-B14F-4D97-AF65-F5344CB8AC3E}">
        <p14:creationId xmlns:p14="http://schemas.microsoft.com/office/powerpoint/2010/main" val="3239724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82C3B-72C0-4A55-A69F-2E4F21090516}"/>
              </a:ext>
            </a:extLst>
          </p:cNvPr>
          <p:cNvSpPr>
            <a:spLocks noGrp="1"/>
          </p:cNvSpPr>
          <p:nvPr>
            <p:ph type="title"/>
          </p:nvPr>
        </p:nvSpPr>
        <p:spPr/>
        <p:txBody>
          <a:bodyPr/>
          <a:lstStyle/>
          <a:p>
            <a:r>
              <a:rPr lang="en-US" b="1" dirty="0"/>
              <a:t>Conclusions</a:t>
            </a:r>
            <a:endParaRPr lang="en-AU" b="1" dirty="0"/>
          </a:p>
        </p:txBody>
      </p:sp>
      <p:sp>
        <p:nvSpPr>
          <p:cNvPr id="3" name="Content Placeholder 2">
            <a:extLst>
              <a:ext uri="{FF2B5EF4-FFF2-40B4-BE49-F238E27FC236}">
                <a16:creationId xmlns:a16="http://schemas.microsoft.com/office/drawing/2014/main" id="{C3139773-B9E7-4867-91E0-1F0D664CB671}"/>
              </a:ext>
            </a:extLst>
          </p:cNvPr>
          <p:cNvSpPr>
            <a:spLocks noGrp="1"/>
          </p:cNvSpPr>
          <p:nvPr>
            <p:ph idx="1"/>
          </p:nvPr>
        </p:nvSpPr>
        <p:spPr/>
        <p:txBody>
          <a:bodyPr/>
          <a:lstStyle/>
          <a:p>
            <a:r>
              <a:rPr lang="en-US" b="0" i="0" dirty="0">
                <a:solidFill>
                  <a:schemeClr val="tx1"/>
                </a:solidFill>
                <a:effectLst/>
                <a:latin typeface="ibm-plex-sans"/>
              </a:rPr>
              <a:t>The project applied different data science methods to produce an answer to the business question: 'Where in New York City should the investor open a Japanese restaurant?’</a:t>
            </a:r>
          </a:p>
          <a:p>
            <a:r>
              <a:rPr lang="en-US" b="0" i="0" dirty="0">
                <a:solidFill>
                  <a:schemeClr val="tx1"/>
                </a:solidFill>
                <a:effectLst/>
                <a:latin typeface="ibm-plex-sans"/>
              </a:rPr>
              <a:t>The findings of this project will assist the relevant investor better understand the advantages and disadvantages of different New York neighborhoods/boroughs in terms of opening a Japanese restaurant.</a:t>
            </a:r>
            <a:endParaRPr lang="en-AU" dirty="0">
              <a:solidFill>
                <a:schemeClr val="tx1"/>
              </a:solidFill>
            </a:endParaRPr>
          </a:p>
        </p:txBody>
      </p:sp>
    </p:spTree>
    <p:extLst>
      <p:ext uri="{BB962C8B-B14F-4D97-AF65-F5344CB8AC3E}">
        <p14:creationId xmlns:p14="http://schemas.microsoft.com/office/powerpoint/2010/main" val="5748147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Integer pillars</Template>
  <TotalTime>13</TotalTime>
  <Words>479</Words>
  <Application>Microsoft Office PowerPoint</Application>
  <PresentationFormat>Widescreen</PresentationFormat>
  <Paragraphs>31</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ibm-plex-sans</vt:lpstr>
      <vt:lpstr>Arial Nova</vt:lpstr>
      <vt:lpstr>Arial Nova Light</vt:lpstr>
      <vt:lpstr>Wingdings 2</vt:lpstr>
      <vt:lpstr>SlateVTI</vt:lpstr>
      <vt:lpstr>Opening a Japanese Restaurant in New York, USA</vt:lpstr>
      <vt:lpstr>Business Problem</vt:lpstr>
      <vt:lpstr>Data</vt:lpstr>
      <vt:lpstr>Methodology</vt:lpstr>
      <vt:lpstr>Results</vt:lpstr>
      <vt:lpstr>Discussion</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a Japanese Restaurant in New York, USA</dc:title>
  <dc:creator>Jake Rowland</dc:creator>
  <cp:lastModifiedBy>Jake Rowland</cp:lastModifiedBy>
  <cp:revision>2</cp:revision>
  <dcterms:created xsi:type="dcterms:W3CDTF">2021-02-19T04:56:44Z</dcterms:created>
  <dcterms:modified xsi:type="dcterms:W3CDTF">2021-02-19T05:09:54Z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